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5" r:id="rId3"/>
    <p:sldId id="269" r:id="rId4"/>
    <p:sldId id="271" r:id="rId5"/>
    <p:sldId id="276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10" autoAdjust="0"/>
  </p:normalViewPr>
  <p:slideViewPr>
    <p:cSldViewPr>
      <p:cViewPr varScale="1">
        <p:scale>
          <a:sx n="55" d="100"/>
          <a:sy n="55" d="100"/>
        </p:scale>
        <p:origin x="152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AE7E5-9030-493A-99AB-D77C83D079EA}" type="datetimeFigureOut">
              <a:rPr lang="el-GR" smtClean="0"/>
              <a:t>1/5/2022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AE811-7F2B-45E2-9F7C-28DA16109D6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750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E811-7F2B-45E2-9F7C-28DA16109D61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989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02756" indent="-270291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081164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513629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1946095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fld id="{A124935D-32CE-4D39-A496-622BE94EA272}" type="slidenum">
              <a:rPr lang="el-GR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l-GR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637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02756" indent="-270291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081164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513629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1946095" indent="-216233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fld id="{F67F9387-0ABC-4E5B-BFC1-B90E307A69BD}" type="slidenum">
              <a:rPr lang="el-GR" smtClean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l-GR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20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1/5/2022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Kakouris</a:t>
            </a:r>
            <a:r>
              <a:rPr lang="en-US" dirty="0"/>
              <a:t>: What is knowledge management?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443616"/>
            <a:ext cx="9144000" cy="12553"/>
          </a:xfrm>
          <a:prstGeom prst="line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9219" y="0"/>
            <a:ext cx="1374781" cy="138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50796"/>
            <a:ext cx="1057275" cy="106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2C2DD1-7CA6-4418-AE10-D7A99C272CE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114800" y="85237"/>
            <a:ext cx="4953000" cy="1291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230940"/>
            <a:ext cx="8839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Book Antiqua" panose="02040602050305030304" pitchFamily="18" charset="0"/>
              </a:rPr>
              <a:t>Alexandros </a:t>
            </a:r>
            <a:r>
              <a:rPr lang="en-US" sz="2400" b="1" dirty="0" err="1">
                <a:latin typeface="Book Antiqua" panose="02040602050305030304" pitchFamily="18" charset="0"/>
              </a:rPr>
              <a:t>Kakouris</a:t>
            </a:r>
            <a:r>
              <a:rPr lang="en-US" sz="2400" b="1" dirty="0">
                <a:latin typeface="Book Antiqua" panose="02040602050305030304" pitchFamily="18" charset="0"/>
              </a:rPr>
              <a:t>,</a:t>
            </a:r>
            <a:r>
              <a:rPr lang="el-GR" sz="2400" b="1" dirty="0">
                <a:latin typeface="Book Antiqua" panose="02040602050305030304" pitchFamily="18" charset="0"/>
              </a:rPr>
              <a:t> </a:t>
            </a:r>
            <a:r>
              <a:rPr lang="en-US" sz="2400" b="1" dirty="0">
                <a:latin typeface="Book Antiqua" panose="02040602050305030304" pitchFamily="18" charset="0"/>
              </a:rPr>
              <a:t>MSc, PhD, PhD </a:t>
            </a:r>
            <a:endParaRPr lang="el-GR" sz="2400" b="1" dirty="0">
              <a:latin typeface="Book Antiqua" panose="02040602050305030304" pitchFamily="18" charset="0"/>
            </a:endParaRPr>
          </a:p>
          <a:p>
            <a:pPr algn="ctr"/>
            <a:r>
              <a:rPr lang="en-US" sz="2400" i="1" dirty="0">
                <a:latin typeface="Book Antiqua" panose="02040602050305030304" pitchFamily="18" charset="0"/>
              </a:rPr>
              <a:t>Assistant Professor</a:t>
            </a:r>
            <a:r>
              <a:rPr lang="en-US" sz="2400" dirty="0">
                <a:latin typeface="Book Antiqua" panose="02040602050305030304" pitchFamily="18" charset="0"/>
              </a:rPr>
              <a:t>, </a:t>
            </a:r>
          </a:p>
          <a:p>
            <a:pPr algn="ctr"/>
            <a:r>
              <a:rPr lang="en-US" sz="2400" dirty="0">
                <a:latin typeface="Book Antiqua" panose="02040602050305030304" pitchFamily="18" charset="0"/>
              </a:rPr>
              <a:t>Department of Management Science &amp; Technology, University of Peloponnese, &amp; Hellenic Open University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7909" y="609153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2022</a:t>
            </a:r>
            <a:endParaRPr lang="el-GR" sz="2400" b="1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1" y="19050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33CC"/>
                </a:solidFill>
                <a:latin typeface="Book Antiqua" panose="02040602050305030304" pitchFamily="18" charset="0"/>
              </a:rPr>
              <a:t>Experiential learning methods in entrepreneurship aiming reflection </a:t>
            </a:r>
            <a:endParaRPr lang="el-GR" sz="3600" b="1" i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D1073-E921-41E2-9262-00E6ED4EE675}"/>
              </a:ext>
            </a:extLst>
          </p:cNvPr>
          <p:cNvSpPr txBox="1"/>
          <p:nvPr/>
        </p:nvSpPr>
        <p:spPr>
          <a:xfrm>
            <a:off x="76200" y="5110103"/>
            <a:ext cx="9005131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Book Antiqua" panose="02040602050305030304" pitchFamily="18" charset="0"/>
              </a:rPr>
              <a:t>All learning is relearning</a:t>
            </a:r>
            <a:r>
              <a:rPr lang="en-US" sz="4000" dirty="0">
                <a:latin typeface="Book Antiqua" panose="02040602050305030304" pitchFamily="18" charset="0"/>
              </a:rPr>
              <a:t>! </a:t>
            </a:r>
            <a:r>
              <a:rPr lang="en-US" sz="3600" dirty="0">
                <a:latin typeface="Book Antiqua" panose="02040602050305030304" pitchFamily="18" charset="0"/>
              </a:rPr>
              <a:t>(David Kolb)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52600"/>
            <a:ext cx="67056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7139006" y="3048000"/>
            <a:ext cx="914400" cy="7620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7858148" y="2590800"/>
            <a:ext cx="1210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innovation</a:t>
            </a:r>
            <a:endParaRPr lang="el-GR" b="1" dirty="0">
              <a:solidFill>
                <a:srgbClr val="002060"/>
              </a:solidFill>
            </a:endParaRPr>
          </a:p>
        </p:txBody>
      </p:sp>
      <p:cxnSp>
        <p:nvCxnSpPr>
          <p:cNvPr id="7" name="Straight Arrow Connector 9"/>
          <p:cNvCxnSpPr>
            <a:cxnSpLocks noChangeShapeType="1"/>
            <a:endCxn id="8" idx="2"/>
          </p:cNvCxnSpPr>
          <p:nvPr/>
        </p:nvCxnSpPr>
        <p:spPr bwMode="auto">
          <a:xfrm flipV="1">
            <a:off x="7215206" y="4026932"/>
            <a:ext cx="1146216" cy="187886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7793125" y="3657600"/>
            <a:ext cx="11365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education</a:t>
            </a:r>
            <a:endParaRPr lang="el-GR" b="1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14"/>
          <p:cNvCxnSpPr>
            <a:cxnSpLocks noChangeShapeType="1"/>
            <a:endCxn id="10" idx="1"/>
          </p:cNvCxnSpPr>
          <p:nvPr/>
        </p:nvCxnSpPr>
        <p:spPr bwMode="auto">
          <a:xfrm>
            <a:off x="7162800" y="4572000"/>
            <a:ext cx="731755" cy="179904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7894555" y="4567238"/>
            <a:ext cx="963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learning</a:t>
            </a:r>
            <a:endParaRPr lang="el-GR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1535668"/>
            <a:ext cx="5026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SCOPUS database 1980–2012, (</a:t>
            </a:r>
            <a:r>
              <a:rPr lang="en-US" i="1" dirty="0" err="1"/>
              <a:t>Kakouris</a:t>
            </a:r>
            <a:r>
              <a:rPr lang="en-US" i="1" dirty="0"/>
              <a:t> et al. 2016</a:t>
            </a:r>
            <a:r>
              <a:rPr lang="en-US" dirty="0"/>
              <a:t>)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71406" y="1746112"/>
            <a:ext cx="1500198" cy="1754326"/>
          </a:xfrm>
          <a:prstGeom prst="rect">
            <a:avLst/>
          </a:prstGeom>
          <a:solidFill>
            <a:schemeClr val="tx1"/>
          </a:solidFill>
          <a:ln w="508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Antiquity</a:t>
            </a:r>
            <a:endParaRPr lang="el-GR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Middle Ages</a:t>
            </a:r>
            <a:endParaRPr lang="el-GR" b="1" dirty="0">
              <a:solidFill>
                <a:schemeClr val="bg1"/>
              </a:solidFill>
            </a:endParaRPr>
          </a:p>
          <a:p>
            <a:r>
              <a:rPr lang="en-US" b="1" dirty="0" err="1">
                <a:solidFill>
                  <a:schemeClr val="bg1"/>
                </a:solidFill>
              </a:rPr>
              <a:t>Rainnescence</a:t>
            </a:r>
            <a:endParaRPr lang="el-GR" b="1" dirty="0">
              <a:solidFill>
                <a:schemeClr val="bg1"/>
              </a:solidFill>
            </a:endParaRPr>
          </a:p>
          <a:p>
            <a:r>
              <a:rPr lang="en-US" b="1" i="1" dirty="0">
                <a:solidFill>
                  <a:srgbClr val="C00000"/>
                </a:solidFill>
              </a:rPr>
              <a:t>entrepreneur</a:t>
            </a:r>
            <a:endParaRPr lang="el-GR" b="1" i="1" dirty="0">
              <a:solidFill>
                <a:srgbClr val="C00000"/>
              </a:solidFill>
            </a:endParaRPr>
          </a:p>
          <a:p>
            <a:r>
              <a:rPr lang="el-GR" b="1" dirty="0">
                <a:solidFill>
                  <a:schemeClr val="bg1"/>
                </a:solidFill>
              </a:rPr>
              <a:t> …</a:t>
            </a:r>
          </a:p>
          <a:p>
            <a:r>
              <a:rPr lang="el-GR" b="1" dirty="0">
                <a:solidFill>
                  <a:schemeClr val="bg1"/>
                </a:solidFill>
              </a:rPr>
              <a:t>20</a:t>
            </a:r>
            <a:r>
              <a:rPr lang="en-US" b="1" baseline="30000" dirty="0" err="1">
                <a:solidFill>
                  <a:schemeClr val="bg1"/>
                </a:solidFill>
              </a:rPr>
              <a:t>th</a:t>
            </a:r>
            <a:r>
              <a:rPr lang="el-GR" b="1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Century</a:t>
            </a:r>
            <a:endParaRPr lang="el-GR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06" y="3523308"/>
            <a:ext cx="1500198" cy="1477328"/>
          </a:xfrm>
          <a:prstGeom prst="rect">
            <a:avLst/>
          </a:prstGeom>
          <a:solidFill>
            <a:schemeClr val="tx1"/>
          </a:solidFill>
          <a:ln w="508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Frank Knight </a:t>
            </a:r>
            <a:r>
              <a:rPr lang="en-US" dirty="0">
                <a:solidFill>
                  <a:schemeClr val="bg1"/>
                </a:solidFill>
              </a:rPr>
              <a:t>(1921)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Joseph</a:t>
            </a:r>
          </a:p>
          <a:p>
            <a:pPr>
              <a:buClr>
                <a:srgbClr val="C00000"/>
              </a:buClr>
            </a:pPr>
            <a:r>
              <a:rPr lang="en-US" b="1" dirty="0">
                <a:solidFill>
                  <a:schemeClr val="bg1"/>
                </a:solidFill>
              </a:rPr>
              <a:t>Schumpeter </a:t>
            </a:r>
            <a:r>
              <a:rPr lang="en-US" dirty="0">
                <a:solidFill>
                  <a:schemeClr val="bg1"/>
                </a:solidFill>
              </a:rPr>
              <a:t>(1934)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06" y="5032260"/>
            <a:ext cx="1500198" cy="1754326"/>
          </a:xfrm>
          <a:prstGeom prst="rect">
            <a:avLst/>
          </a:prstGeom>
          <a:solidFill>
            <a:schemeClr val="tx1"/>
          </a:solidFill>
          <a:ln w="508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b="1" dirty="0">
                <a:solidFill>
                  <a:schemeClr val="bg2"/>
                </a:solidFill>
              </a:rPr>
              <a:t>Entrepreneur</a:t>
            </a:r>
            <a:r>
              <a:rPr lang="el-GR" b="1" dirty="0">
                <a:solidFill>
                  <a:schemeClr val="bg1"/>
                </a:solidFill>
              </a:rPr>
              <a:t> = 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l-GR" b="1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resource re-organizer</a:t>
            </a:r>
            <a:endParaRPr lang="en-US" dirty="0">
              <a:solidFill>
                <a:schemeClr val="bg1"/>
              </a:solidFill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homo </a:t>
            </a:r>
            <a:r>
              <a:rPr lang="en-US" b="1" dirty="0" err="1">
                <a:solidFill>
                  <a:schemeClr val="bg1"/>
                </a:solidFill>
              </a:rPr>
              <a:t>oeconomicus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71736" y="3213556"/>
            <a:ext cx="1571636" cy="215444"/>
          </a:xfrm>
          <a:prstGeom prst="rect">
            <a:avLst/>
          </a:prstGeom>
          <a:solidFill>
            <a:schemeClr val="tx1"/>
          </a:solidFill>
          <a:ln w="508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endParaRPr lang="el-GR" sz="8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stCxn id="15" idx="3"/>
          </p:cNvCxnSpPr>
          <p:nvPr/>
        </p:nvCxnSpPr>
        <p:spPr>
          <a:xfrm flipV="1">
            <a:off x="4143372" y="3286124"/>
            <a:ext cx="1571636" cy="35154"/>
          </a:xfrm>
          <a:prstGeom prst="line">
            <a:avLst/>
          </a:prstGeom>
          <a:solidFill>
            <a:schemeClr val="tx1"/>
          </a:solidFill>
          <a:ln w="50800">
            <a:solidFill>
              <a:srgbClr val="C00000"/>
            </a:solidFill>
          </a:ln>
        </p:spPr>
      </p:cxnSp>
      <p:cxnSp>
        <p:nvCxnSpPr>
          <p:cNvPr id="17" name="Straight Arrow Connector 16"/>
          <p:cNvCxnSpPr/>
          <p:nvPr/>
        </p:nvCxnSpPr>
        <p:spPr>
          <a:xfrm rot="5400000">
            <a:off x="5287174" y="2856702"/>
            <a:ext cx="857256" cy="1588"/>
          </a:xfrm>
          <a:prstGeom prst="straightConnector1">
            <a:avLst/>
          </a:prstGeom>
          <a:solidFill>
            <a:schemeClr val="tx1"/>
          </a:solidFill>
          <a:ln w="50800">
            <a:solidFill>
              <a:srgbClr val="C00000"/>
            </a:solidFill>
            <a:tailEnd type="arrow"/>
          </a:ln>
        </p:spPr>
      </p:cxnSp>
      <p:sp>
        <p:nvSpPr>
          <p:cNvPr id="18" name="TextBox 17"/>
          <p:cNvSpPr txBox="1"/>
          <p:nvPr/>
        </p:nvSpPr>
        <p:spPr>
          <a:xfrm>
            <a:off x="3071802" y="278605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‘</a:t>
            </a:r>
            <a:r>
              <a:rPr lang="el-GR" b="1" dirty="0">
                <a:solidFill>
                  <a:srgbClr val="C00000"/>
                </a:solidFill>
              </a:rPr>
              <a:t>80</a:t>
            </a:r>
            <a:r>
              <a:rPr lang="en-US" b="1" dirty="0">
                <a:solidFill>
                  <a:srgbClr val="C00000"/>
                </a:solidFill>
              </a:rPr>
              <a:t>s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21802" y="278605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‘9</a:t>
            </a:r>
            <a:r>
              <a:rPr lang="el-GR" b="1" dirty="0">
                <a:solidFill>
                  <a:srgbClr val="C00000"/>
                </a:solidFill>
              </a:rPr>
              <a:t>0</a:t>
            </a:r>
            <a:r>
              <a:rPr lang="en-US" b="1" dirty="0">
                <a:solidFill>
                  <a:srgbClr val="C00000"/>
                </a:solidFill>
              </a:rPr>
              <a:t>s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371848" y="228599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505200" y="2436812"/>
            <a:ext cx="3357586" cy="1588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37407" y="2071678"/>
            <a:ext cx="2169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Knowledge economy</a:t>
            </a:r>
            <a:endParaRPr lang="el-G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29414" y="2438400"/>
            <a:ext cx="2139515" cy="261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prstDash val="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91257" y="1981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2018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231769" y="2106398"/>
            <a:ext cx="0" cy="332002"/>
          </a:xfrm>
          <a:prstGeom prst="straightConnector1">
            <a:avLst/>
          </a:prstGeom>
          <a:solidFill>
            <a:schemeClr val="tx1"/>
          </a:solidFill>
          <a:ln w="25400">
            <a:solidFill>
              <a:schemeClr val="accent3">
                <a:lumMod val="75000"/>
              </a:schemeClr>
            </a:solidFill>
            <a:tailEnd type="arrow"/>
          </a:ln>
        </p:spPr>
      </p:cxnSp>
      <p:sp>
        <p:nvSpPr>
          <p:cNvPr id="28" name="TextBox 27"/>
          <p:cNvSpPr txBox="1"/>
          <p:nvPr/>
        </p:nvSpPr>
        <p:spPr>
          <a:xfrm>
            <a:off x="6705600" y="1752600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Economist</a:t>
            </a:r>
          </a:p>
        </p:txBody>
      </p:sp>
    </p:spTree>
    <p:extLst>
      <p:ext uri="{BB962C8B-B14F-4D97-AF65-F5344CB8AC3E}">
        <p14:creationId xmlns:p14="http://schemas.microsoft.com/office/powerpoint/2010/main" val="209123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2" grpId="0"/>
      <p:bldP spid="25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1066800" y="909637"/>
            <a:ext cx="419100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33CC"/>
                </a:solidFill>
                <a:latin typeface="Book Antiqua" panose="02040602050305030304" pitchFamily="18" charset="0"/>
              </a:rPr>
              <a:t>Η επιχειρηματικότητα είναι</a:t>
            </a:r>
            <a:r>
              <a:rPr lang="en-US" sz="2400" b="1" dirty="0">
                <a:solidFill>
                  <a:srgbClr val="0033CC"/>
                </a:solidFill>
                <a:latin typeface="Book Antiqua" panose="02040602050305030304" pitchFamily="18" charset="0"/>
              </a:rPr>
              <a:t>:</a:t>
            </a:r>
            <a:endParaRPr lang="en-US" sz="2400" b="1" i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950" y="1516063"/>
            <a:ext cx="8686800" cy="769937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Το φαινόμενο ίδρυσης μιας νέας επιχείρησης </a:t>
            </a:r>
            <a:endParaRPr lang="en-US" sz="2400" dirty="0">
              <a:latin typeface="Book Antiqua" panose="02040602050305030304" pitchFamily="18" charset="0"/>
            </a:endParaRPr>
          </a:p>
          <a:p>
            <a:pPr algn="r">
              <a:defRPr/>
            </a:pPr>
            <a:r>
              <a:rPr lang="el-GR" sz="2000" dirty="0">
                <a:latin typeface="Book Antiqua" panose="02040602050305030304" pitchFamily="18" charset="0"/>
              </a:rPr>
              <a:t>(</a:t>
            </a:r>
            <a:r>
              <a:rPr lang="en-US" sz="2000" i="1" dirty="0">
                <a:latin typeface="Book Antiqua" panose="02040602050305030304" pitchFamily="18" charset="0"/>
              </a:rPr>
              <a:t>Low &amp; MacMillan 1988</a:t>
            </a:r>
            <a:r>
              <a:rPr lang="el-GR" sz="2000" i="1" dirty="0">
                <a:latin typeface="Book Antiqua" panose="02040602050305030304" pitchFamily="18" charset="0"/>
              </a:rPr>
              <a:t>, </a:t>
            </a:r>
            <a:r>
              <a:rPr lang="en-US" sz="2000" i="1" dirty="0">
                <a:latin typeface="Book Antiqua" panose="02040602050305030304" pitchFamily="18" charset="0"/>
              </a:rPr>
              <a:t>Gartner 1990</a:t>
            </a:r>
            <a:r>
              <a:rPr lang="en-US" sz="20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950" y="2667000"/>
            <a:ext cx="8686800" cy="769938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Μια πράξη καινοτομίας</a:t>
            </a:r>
            <a:endParaRPr lang="en-US" sz="2400" dirty="0">
              <a:latin typeface="Book Antiqua" panose="02040602050305030304" pitchFamily="18" charset="0"/>
            </a:endParaRPr>
          </a:p>
          <a:p>
            <a:pPr algn="r">
              <a:defRPr/>
            </a:pPr>
            <a:r>
              <a:rPr lang="el-GR" sz="2000" dirty="0">
                <a:latin typeface="Book Antiqua" panose="02040602050305030304" pitchFamily="18" charset="0"/>
              </a:rPr>
              <a:t>(</a:t>
            </a:r>
            <a:r>
              <a:rPr lang="en-US" sz="2000" i="1" dirty="0" err="1">
                <a:latin typeface="Book Antiqua" panose="02040602050305030304" pitchFamily="18" charset="0"/>
              </a:rPr>
              <a:t>Drucker</a:t>
            </a:r>
            <a:r>
              <a:rPr lang="en-US" sz="2000" i="1" dirty="0">
                <a:latin typeface="Book Antiqua" panose="02040602050305030304" pitchFamily="18" charset="0"/>
              </a:rPr>
              <a:t>  1985</a:t>
            </a:r>
            <a:r>
              <a:rPr lang="en-US" sz="20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234950" y="6319838"/>
            <a:ext cx="3657600" cy="461665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Μια νοοτροπία </a:t>
            </a:r>
            <a:r>
              <a:rPr lang="en-US" sz="2400" dirty="0">
                <a:latin typeface="Book Antiqua" panose="02040602050305030304" pitchFamily="18" charset="0"/>
              </a:rPr>
              <a:t>(mindset</a:t>
            </a:r>
            <a:r>
              <a:rPr lang="el-GR" sz="2400" dirty="0">
                <a:latin typeface="Book Antiqua" panose="02040602050305030304" pitchFamily="18" charset="0"/>
              </a:rPr>
              <a:t>)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4950" y="3725863"/>
            <a:ext cx="8686800" cy="769441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Η δημιουργία προϊόντος ή υπηρεσίας με αξία από το</a:t>
            </a:r>
            <a:r>
              <a:rPr lang="en-US" sz="2400" dirty="0">
                <a:latin typeface="Book Antiqua" panose="02040602050305030304" pitchFamily="18" charset="0"/>
              </a:rPr>
              <a:t> “</a:t>
            </a:r>
            <a:r>
              <a:rPr lang="el-GR" sz="2400" dirty="0">
                <a:latin typeface="Book Antiqua" panose="02040602050305030304" pitchFamily="18" charset="0"/>
              </a:rPr>
              <a:t>τίποτα</a:t>
            </a:r>
            <a:r>
              <a:rPr lang="en-US" sz="2400" dirty="0">
                <a:latin typeface="Book Antiqua" panose="02040602050305030304" pitchFamily="18" charset="0"/>
              </a:rPr>
              <a:t>”.</a:t>
            </a:r>
          </a:p>
          <a:p>
            <a:pPr algn="r">
              <a:defRPr/>
            </a:pPr>
            <a:r>
              <a:rPr lang="el-GR" sz="2000" dirty="0">
                <a:latin typeface="Book Antiqua" panose="02040602050305030304" pitchFamily="18" charset="0"/>
              </a:rPr>
              <a:t>(</a:t>
            </a:r>
            <a:r>
              <a:rPr lang="en-US" sz="2000" i="1" dirty="0">
                <a:latin typeface="Book Antiqua" panose="02040602050305030304" pitchFamily="18" charset="0"/>
              </a:rPr>
              <a:t>Timmons  1989</a:t>
            </a:r>
            <a:r>
              <a:rPr lang="en-US" sz="20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234950" y="4800600"/>
            <a:ext cx="8686800" cy="830997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Η αξιοποίηση μιας ευκαιρίας ανεξάρτητα από τους ελεγχόμενους πόρους                                         </a:t>
            </a:r>
            <a:r>
              <a:rPr lang="en-US" sz="2000" dirty="0">
                <a:latin typeface="Book Antiqua" panose="02040602050305030304" pitchFamily="18" charset="0"/>
              </a:rPr>
              <a:t>(Stevenson et al. 1985)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2400" y="2286000"/>
            <a:ext cx="5288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“</a:t>
            </a:r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τι είναι ο επιχειρηματίας χωρίς την επιχείρηση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” ;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" y="3363913"/>
            <a:ext cx="7249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Η οποιαδήποτε ίδρυση επιχείρησης δεν αποτελεί επιχειρηματικότητα</a:t>
            </a:r>
            <a:endParaRPr lang="en-US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2400" y="4430713"/>
            <a:ext cx="4637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Σύγχρονος ορισμός των εμπορικών σχολών</a:t>
            </a:r>
            <a:endParaRPr lang="en-US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2400" y="5649913"/>
            <a:ext cx="82237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Ανεξαρτητοποίηση επιχειρηματία – επιχείρησης (</a:t>
            </a:r>
            <a:r>
              <a:rPr lang="el-GR" dirty="0" err="1">
                <a:solidFill>
                  <a:schemeClr val="tx1"/>
                </a:solidFill>
                <a:latin typeface="Book Antiqua" panose="02040602050305030304" pitchFamily="18" charset="0"/>
              </a:rPr>
              <a:t>ενδοεπιχειρηματικότητα</a:t>
            </a:r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 &amp; </a:t>
            </a:r>
          </a:p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                                               επιχειρηματικό μάνατζμεντ) </a:t>
            </a:r>
            <a:endParaRPr lang="en-US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22700" y="6411913"/>
            <a:ext cx="51940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Καθ </a:t>
            </a:r>
            <a:r>
              <a:rPr lang="el-GR" dirty="0" err="1">
                <a:solidFill>
                  <a:schemeClr val="tx1"/>
                </a:solidFill>
                <a:latin typeface="Book Antiqua" panose="02040602050305030304" pitchFamily="18" charset="0"/>
              </a:rPr>
              <a:t>έξιν</a:t>
            </a:r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 επιχειρηματίες – 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habitual entrepreneurs</a:t>
            </a:r>
          </a:p>
        </p:txBody>
      </p:sp>
    </p:spTree>
    <p:extLst>
      <p:ext uri="{BB962C8B-B14F-4D97-AF65-F5344CB8AC3E}">
        <p14:creationId xmlns:p14="http://schemas.microsoft.com/office/powerpoint/2010/main" val="286080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990600" y="95071"/>
            <a:ext cx="5943600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l-GR" sz="3600" b="1" dirty="0">
                <a:solidFill>
                  <a:srgbClr val="0033CC"/>
                </a:solidFill>
                <a:latin typeface="Book Antiqua" panose="02040602050305030304" pitchFamily="18" charset="0"/>
              </a:rPr>
              <a:t>Μερικές σύγχρονες μορφές επιχειρηματικότητας</a:t>
            </a:r>
            <a:r>
              <a:rPr lang="en-US" sz="3600" b="1" dirty="0">
                <a:solidFill>
                  <a:srgbClr val="0033CC"/>
                </a:solidFill>
                <a:latin typeface="Book Antiqua" panose="02040602050305030304" pitchFamily="18" charset="0"/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516063"/>
            <a:ext cx="8839200" cy="461962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Επιχειρηματικότητα «</a:t>
            </a:r>
            <a:r>
              <a:rPr lang="el-GR" sz="2400" i="1" dirty="0">
                <a:latin typeface="Book Antiqua" panose="02040602050305030304" pitchFamily="18" charset="0"/>
              </a:rPr>
              <a:t>ανάγκης</a:t>
            </a:r>
            <a:r>
              <a:rPr lang="el-GR" sz="2400" dirty="0">
                <a:latin typeface="Book Antiqua" panose="02040602050305030304" pitchFamily="18" charset="0"/>
              </a:rPr>
              <a:t>»  / καινοτομίας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362200"/>
            <a:ext cx="8839200" cy="461963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Ακαδημαϊκή επιχειρηματικότητα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5339557"/>
            <a:ext cx="8839200" cy="461962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Γυναικεία επιχειρηματικότητα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3200400"/>
            <a:ext cx="8839200" cy="461963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Κοινωνική επιχειρηματικότητα </a:t>
            </a:r>
            <a:endParaRPr lang="en-US" sz="2000" dirty="0">
              <a:latin typeface="Book Antiqua" panose="020406020503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4114800"/>
            <a:ext cx="8839200" cy="461665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Δημόσια επιχειρηματικότητα </a:t>
            </a:r>
            <a:r>
              <a:rPr lang="el-GR" sz="2400" b="1" dirty="0">
                <a:latin typeface="Book Antiqua" panose="02040602050305030304" pitchFamily="18" charset="0"/>
              </a:rPr>
              <a:t>(?)</a:t>
            </a:r>
            <a:r>
              <a:rPr lang="en-US" sz="2400" b="1" dirty="0">
                <a:solidFill>
                  <a:srgbClr val="FFC000"/>
                </a:solidFill>
                <a:latin typeface="Book Antiqua" panose="02040602050305030304" pitchFamily="18" charset="0"/>
              </a:rPr>
              <a:t> </a:t>
            </a:r>
            <a:r>
              <a:rPr lang="en-US" sz="1600" dirty="0">
                <a:latin typeface="Book Antiqua" panose="02040602050305030304" pitchFamily="18" charset="0"/>
              </a:rPr>
              <a:t>(</a:t>
            </a:r>
            <a:r>
              <a:rPr lang="el-GR" sz="1600" dirty="0" err="1">
                <a:latin typeface="Book Antiqua" panose="02040602050305030304" pitchFamily="18" charset="0"/>
              </a:rPr>
              <a:t>Κακούρης</a:t>
            </a:r>
            <a:r>
              <a:rPr lang="el-GR" sz="1600" dirty="0">
                <a:latin typeface="Book Antiqua" panose="02040602050305030304" pitchFamily="18" charset="0"/>
              </a:rPr>
              <a:t> , </a:t>
            </a:r>
            <a:r>
              <a:rPr lang="el-GR" sz="1600" dirty="0" err="1">
                <a:latin typeface="Book Antiqua" panose="02040602050305030304" pitchFamily="18" charset="0"/>
              </a:rPr>
              <a:t>Δερμάτης</a:t>
            </a:r>
            <a:r>
              <a:rPr lang="el-GR" sz="1600" dirty="0">
                <a:latin typeface="Book Antiqua" panose="02040602050305030304" pitchFamily="18" charset="0"/>
              </a:rPr>
              <a:t> &amp; </a:t>
            </a:r>
            <a:r>
              <a:rPr lang="el-GR" sz="1600" dirty="0" err="1">
                <a:latin typeface="Book Antiqua" panose="02040602050305030304" pitchFamily="18" charset="0"/>
              </a:rPr>
              <a:t>Λιαργκόβας</a:t>
            </a:r>
            <a:r>
              <a:rPr lang="el-GR" sz="1600" dirty="0">
                <a:latin typeface="Book Antiqua" panose="02040602050305030304" pitchFamily="18" charset="0"/>
              </a:rPr>
              <a:t>, 2016</a:t>
            </a:r>
            <a:r>
              <a:rPr lang="en-US" sz="16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7945" y="1981200"/>
            <a:ext cx="50898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Διαφοροποίηση ως προς το βαθμό του «ρίσκου»</a:t>
            </a:r>
            <a:endParaRPr lang="en-US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1606" y="2819400"/>
            <a:ext cx="3562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Δημιουργία 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spin – off (</a:t>
            </a:r>
            <a:r>
              <a:rPr lang="en-US" i="1" dirty="0">
                <a:solidFill>
                  <a:schemeClr val="tx1"/>
                </a:solidFill>
                <a:latin typeface="Book Antiqua" panose="02040602050305030304" pitchFamily="18" charset="0"/>
              </a:rPr>
              <a:t>spin – out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2400" y="3657600"/>
            <a:ext cx="31935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Πράσινη επιχειρηματικότητα</a:t>
            </a:r>
            <a:endParaRPr lang="en-US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4724400"/>
            <a:ext cx="8839200" cy="461665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>
                <a:latin typeface="Book Antiqua" panose="02040602050305030304" pitchFamily="18" charset="0"/>
              </a:rPr>
              <a:t>Εκκολαπτόμενη επιχειρηματικότητα </a:t>
            </a:r>
            <a:r>
              <a:rPr lang="en-US" sz="2400" dirty="0">
                <a:latin typeface="Book Antiqua" panose="02040602050305030304" pitchFamily="18" charset="0"/>
              </a:rPr>
              <a:t>(nascent entrepreneurship</a:t>
            </a:r>
            <a:r>
              <a:rPr lang="el-GR" sz="2400" dirty="0">
                <a:latin typeface="Book Antiqua" panose="02040602050305030304" pitchFamily="18" charset="0"/>
              </a:rPr>
              <a:t>)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1" y="5938838"/>
            <a:ext cx="8839200" cy="461962"/>
          </a:xfrm>
          <a:prstGeom prst="rect">
            <a:avLst/>
          </a:prstGeom>
          <a:solidFill>
            <a:schemeClr val="accent3">
              <a:lumMod val="50000"/>
              <a:alpha val="27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400" dirty="0" err="1">
                <a:latin typeface="Book Antiqua" panose="02040602050305030304" pitchFamily="18" charset="0"/>
              </a:rPr>
              <a:t>Ενδοεπιχειρηματικότητα</a:t>
            </a:r>
            <a:r>
              <a:rPr lang="el-GR" sz="2400" dirty="0">
                <a:latin typeface="Book Antiqua" panose="02040602050305030304" pitchFamily="18" charset="0"/>
              </a:rPr>
              <a:t> και επιχειρηματικό μάνατζμεντ</a:t>
            </a:r>
            <a:endParaRPr lang="en-US" sz="2400" dirty="0">
              <a:latin typeface="Book Antiqua" panose="02040602050305030304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2400" y="6411913"/>
            <a:ext cx="50000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dirty="0" err="1">
                <a:solidFill>
                  <a:schemeClr val="tx1"/>
                </a:solidFill>
                <a:latin typeface="Book Antiqua" panose="02040602050305030304" pitchFamily="18" charset="0"/>
              </a:rPr>
              <a:t>Intrapreneurship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Book Antiqua" panose="02040602050305030304" pitchFamily="18" charset="0"/>
              </a:rPr>
              <a:t>ή</a:t>
            </a:r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 corporate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59666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2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21F367-A923-C23A-8D93-167F6502861D}"/>
              </a:ext>
            </a:extLst>
          </p:cNvPr>
          <p:cNvSpPr txBox="1"/>
          <p:nvPr/>
        </p:nvSpPr>
        <p:spPr>
          <a:xfrm>
            <a:off x="1981200" y="2819400"/>
            <a:ext cx="4910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 dirty="0">
                <a:latin typeface="Book Antiqua" panose="02040602050305030304" pitchFamily="18" charset="0"/>
              </a:rPr>
              <a:t>… for others !</a:t>
            </a:r>
          </a:p>
        </p:txBody>
      </p:sp>
    </p:spTree>
    <p:extLst>
      <p:ext uri="{BB962C8B-B14F-4D97-AF65-F5344CB8AC3E}">
        <p14:creationId xmlns:p14="http://schemas.microsoft.com/office/powerpoint/2010/main" val="72491758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2158</TotalTime>
  <Words>270</Words>
  <Application>Microsoft Office PowerPoint</Application>
  <PresentationFormat>On-screen Show (4:3)</PresentationFormat>
  <Paragraphs>58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Book Antiqua</vt:lpstr>
      <vt:lpstr>Calibri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user</cp:lastModifiedBy>
  <cp:revision>479</cp:revision>
  <dcterms:modified xsi:type="dcterms:W3CDTF">2022-04-30T23:07:33Z</dcterms:modified>
</cp:coreProperties>
</file>